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8" r:id="rId1"/>
  </p:sldMasterIdLst>
  <p:sldIdLst>
    <p:sldId id="256" r:id="rId2"/>
    <p:sldId id="257" r:id="rId3"/>
    <p:sldId id="258" r:id="rId4"/>
    <p:sldId id="259" r:id="rId5"/>
    <p:sldId id="260" r:id="rId6"/>
    <p:sldId id="261" r:id="rId7"/>
    <p:sldId id="262" r:id="rId8"/>
    <p:sldId id="263" r:id="rId9"/>
    <p:sldId id="264" r:id="rId10"/>
    <p:sldId id="266" r:id="rId11"/>
    <p:sldId id="267" r:id="rId12"/>
    <p:sldId id="265"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650"/>
    <p:restoredTop sz="93216"/>
  </p:normalViewPr>
  <p:slideViewPr>
    <p:cSldViewPr snapToGrid="0" snapToObjects="1">
      <p:cViewPr>
        <p:scale>
          <a:sx n="62" d="100"/>
          <a:sy n="62" d="100"/>
        </p:scale>
        <p:origin x="152" y="159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83284890-85D2-4D7B-8EF5-15A9C1DB8F42}" type="datetimeFigureOut">
              <a:rPr lang="en-US" smtClean="0"/>
              <a:t>11/16/21</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6845374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664C608-40B1-4030-A28D-5B74BC98ADCE}" type="datetimeFigureOut">
              <a:rPr lang="en-US" smtClean="0"/>
              <a:t>11/16/21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589236304"/>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8664C608-40B1-4030-A28D-5B74BC98ADCE}" type="datetimeFigureOut">
              <a:rPr lang="en-US" smtClean="0"/>
              <a:t>11/16/21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105845198"/>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8664C608-40B1-4030-A28D-5B74BC98ADCE}" type="datetimeFigureOut">
              <a:rPr lang="en-US" smtClean="0"/>
              <a:t>11/16/21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050781231"/>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664C608-40B1-4030-A28D-5B74BC98ADCE}" type="datetimeFigureOut">
              <a:rPr lang="en-US" smtClean="0"/>
              <a:t>11/16/21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165122387"/>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8664C608-40B1-4030-A28D-5B74BC98ADCE}" type="datetimeFigureOut">
              <a:rPr lang="en-US" smtClean="0"/>
              <a:t>11/16/21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59278447"/>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8664C608-40B1-4030-A28D-5B74BC98ADCE}" type="datetimeFigureOut">
              <a:rPr lang="en-US" smtClean="0"/>
              <a:t>11/16/21</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78029909"/>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87157CC2-0FC8-4686-B024-99790E0F5162}" type="datetimeFigureOut">
              <a:rPr lang="en-US" smtClean="0"/>
              <a:t>11/16/21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23173068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F6764DA5-CD3D-4590-A511-FCD3BC7A793E}" type="datetimeFigureOut">
              <a:rPr lang="en-US" smtClean="0"/>
              <a:t>11/16/21</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13625870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smtClean="0"/>
              <a:t>11/16/21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19596775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6F822A4-8DA6-4447-9B1F-C5DB58435268}" type="datetimeFigureOut">
              <a:rPr lang="en-US" smtClean="0"/>
              <a:t>11/16/21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5358736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smtClean="0"/>
              <a:t>11/16/21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26446361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smtClean="0"/>
              <a:t>11/16/21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36453063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smtClean="0"/>
              <a:t>11/16/21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15536491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smtClean="0"/>
              <a:t>11/16/21</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27172698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A16AA21-1863-4931-97CB-99D0A168701B}" type="datetimeFigureOut">
              <a:rPr lang="en-US" smtClean="0"/>
              <a:t>11/16/21</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9392173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772C379-9A7C-4C87-A116-CBE9F58B04C5}" type="datetimeFigureOut">
              <a:rPr lang="en-US" smtClean="0"/>
              <a:t>11/16/21</a:t>
            </a:fld>
            <a:endParaRPr lang="en-US"/>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27132423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8664C608-40B1-4030-A28D-5B74BC98ADCE}" type="datetimeFigureOut">
              <a:rPr lang="en-US" smtClean="0"/>
              <a:t>11/16/21</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454920849"/>
      </p:ext>
    </p:extLst>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 id="2147483900" r:id="rId12"/>
    <p:sldLayoutId id="2147483901" r:id="rId13"/>
    <p:sldLayoutId id="2147483902" r:id="rId14"/>
    <p:sldLayoutId id="2147483903" r:id="rId15"/>
    <p:sldLayoutId id="2147483904" r:id="rId16"/>
    <p:sldLayoutId id="2147483905"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4F9A40-3F65-134A-ABCE-1F076F28E70E}"/>
              </a:ext>
            </a:extLst>
          </p:cNvPr>
          <p:cNvSpPr>
            <a:spLocks noGrp="1"/>
          </p:cNvSpPr>
          <p:nvPr>
            <p:ph type="ctrTitle"/>
          </p:nvPr>
        </p:nvSpPr>
        <p:spPr/>
        <p:txBody>
          <a:bodyPr>
            <a:normAutofit/>
          </a:bodyPr>
          <a:lstStyle/>
          <a:p>
            <a:pPr algn="ctr"/>
            <a:r>
              <a:rPr lang="en-US" sz="6000" dirty="0" err="1"/>
              <a:t>Brookwood</a:t>
            </a:r>
            <a:r>
              <a:rPr lang="en-US" sz="6000" dirty="0"/>
              <a:t> Elementary </a:t>
            </a:r>
            <a:br>
              <a:rPr lang="en-US" sz="7200" dirty="0"/>
            </a:br>
            <a:r>
              <a:rPr lang="en-US" sz="4000" dirty="0"/>
              <a:t>Annual </a:t>
            </a:r>
            <a:br>
              <a:rPr lang="en-US" sz="4000" dirty="0"/>
            </a:br>
            <a:r>
              <a:rPr lang="en-US" sz="4000" dirty="0"/>
              <a:t>Title </a:t>
            </a:r>
            <a:r>
              <a:rPr lang="en-US" sz="4000"/>
              <a:t>I Presentation</a:t>
            </a:r>
            <a:endParaRPr lang="en-US" sz="4000" dirty="0"/>
          </a:p>
        </p:txBody>
      </p:sp>
      <p:sp>
        <p:nvSpPr>
          <p:cNvPr id="3" name="Subtitle 2">
            <a:extLst>
              <a:ext uri="{FF2B5EF4-FFF2-40B4-BE49-F238E27FC236}">
                <a16:creationId xmlns:a16="http://schemas.microsoft.com/office/drawing/2014/main" id="{9D7382EA-72D9-F34B-A8FF-9172C81BA372}"/>
              </a:ext>
            </a:extLst>
          </p:cNvPr>
          <p:cNvSpPr>
            <a:spLocks noGrp="1"/>
          </p:cNvSpPr>
          <p:nvPr>
            <p:ph type="subTitle" idx="1"/>
          </p:nvPr>
        </p:nvSpPr>
        <p:spPr/>
        <p:txBody>
          <a:bodyPr/>
          <a:lstStyle/>
          <a:p>
            <a:r>
              <a:rPr lang="en-US" dirty="0"/>
              <a:t>Fall 2021</a:t>
            </a:r>
          </a:p>
        </p:txBody>
      </p:sp>
    </p:spTree>
    <p:extLst>
      <p:ext uri="{BB962C8B-B14F-4D97-AF65-F5344CB8AC3E}">
        <p14:creationId xmlns:p14="http://schemas.microsoft.com/office/powerpoint/2010/main" val="29987571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72162A-E2EC-824E-9352-A4B61443C966}"/>
              </a:ext>
            </a:extLst>
          </p:cNvPr>
          <p:cNvSpPr>
            <a:spLocks noGrp="1"/>
          </p:cNvSpPr>
          <p:nvPr>
            <p:ph type="title"/>
          </p:nvPr>
        </p:nvSpPr>
        <p:spPr/>
        <p:txBody>
          <a:bodyPr/>
          <a:lstStyle/>
          <a:p>
            <a:r>
              <a:rPr lang="en-US" dirty="0"/>
              <a:t>Right To Know</a:t>
            </a:r>
          </a:p>
        </p:txBody>
      </p:sp>
      <p:sp>
        <p:nvSpPr>
          <p:cNvPr id="3" name="Content Placeholder 2">
            <a:extLst>
              <a:ext uri="{FF2B5EF4-FFF2-40B4-BE49-F238E27FC236}">
                <a16:creationId xmlns:a16="http://schemas.microsoft.com/office/drawing/2014/main" id="{84C72377-EDB2-E042-A2C6-123ABC3A5A15}"/>
              </a:ext>
            </a:extLst>
          </p:cNvPr>
          <p:cNvSpPr>
            <a:spLocks noGrp="1"/>
          </p:cNvSpPr>
          <p:nvPr>
            <p:ph idx="1"/>
          </p:nvPr>
        </p:nvSpPr>
        <p:spPr/>
        <p:txBody>
          <a:bodyPr/>
          <a:lstStyle/>
          <a:p>
            <a:r>
              <a:rPr lang="en-US" dirty="0"/>
              <a:t>Parents have a right to know the qualifications of their child’s teacher.</a:t>
            </a:r>
          </a:p>
          <a:p>
            <a:r>
              <a:rPr lang="en-US" dirty="0"/>
              <a:t>Qualifications are made available to parents upon request.</a:t>
            </a:r>
          </a:p>
          <a:p>
            <a:r>
              <a:rPr lang="en-US" dirty="0"/>
              <a:t>Requests are made in writing using the Parent Right to Know form. </a:t>
            </a:r>
          </a:p>
          <a:p>
            <a:pPr lvl="1"/>
            <a:r>
              <a:rPr lang="en-US" dirty="0"/>
              <a:t>Requests should be made to the teacher.</a:t>
            </a:r>
          </a:p>
          <a:p>
            <a:pPr lvl="1"/>
            <a:r>
              <a:rPr lang="en-US" dirty="0"/>
              <a:t>Teacher will provide and collect the form.</a:t>
            </a:r>
          </a:p>
          <a:p>
            <a:pPr lvl="1"/>
            <a:r>
              <a:rPr lang="en-US" dirty="0"/>
              <a:t>School will complete the form with qualifications of the teacher and return to the parent.</a:t>
            </a:r>
          </a:p>
        </p:txBody>
      </p:sp>
    </p:spTree>
    <p:extLst>
      <p:ext uri="{BB962C8B-B14F-4D97-AF65-F5344CB8AC3E}">
        <p14:creationId xmlns:p14="http://schemas.microsoft.com/office/powerpoint/2010/main" val="36218461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AF33CD-8EE2-6147-8718-F343207E202C}"/>
              </a:ext>
            </a:extLst>
          </p:cNvPr>
          <p:cNvSpPr>
            <a:spLocks noGrp="1"/>
          </p:cNvSpPr>
          <p:nvPr>
            <p:ph type="title"/>
          </p:nvPr>
        </p:nvSpPr>
        <p:spPr/>
        <p:txBody>
          <a:bodyPr/>
          <a:lstStyle/>
          <a:p>
            <a:r>
              <a:rPr lang="en-US" dirty="0"/>
              <a:t>Projected Budget</a:t>
            </a:r>
          </a:p>
        </p:txBody>
      </p:sp>
      <p:sp>
        <p:nvSpPr>
          <p:cNvPr id="3" name="Content Placeholder 2">
            <a:extLst>
              <a:ext uri="{FF2B5EF4-FFF2-40B4-BE49-F238E27FC236}">
                <a16:creationId xmlns:a16="http://schemas.microsoft.com/office/drawing/2014/main" id="{2C06C89C-AED2-844C-B378-AFDBB6981A20}"/>
              </a:ext>
            </a:extLst>
          </p:cNvPr>
          <p:cNvSpPr>
            <a:spLocks noGrp="1"/>
          </p:cNvSpPr>
          <p:nvPr>
            <p:ph idx="1"/>
          </p:nvPr>
        </p:nvSpPr>
        <p:spPr>
          <a:xfrm>
            <a:off x="1154954" y="2603499"/>
            <a:ext cx="8825659" cy="3942773"/>
          </a:xfrm>
        </p:spPr>
        <p:txBody>
          <a:bodyPr>
            <a:normAutofit/>
          </a:bodyPr>
          <a:lstStyle/>
          <a:p>
            <a:r>
              <a:rPr lang="en-US" dirty="0"/>
              <a:t>Local Allocation Projection</a:t>
            </a:r>
          </a:p>
          <a:p>
            <a:pPr lvl="1"/>
            <a:r>
              <a:rPr lang="en-US" dirty="0"/>
              <a:t>$223,105</a:t>
            </a:r>
          </a:p>
          <a:p>
            <a:pPr lvl="2"/>
            <a:r>
              <a:rPr lang="en-US" dirty="0"/>
              <a:t>Salaries - $119,919 </a:t>
            </a:r>
          </a:p>
          <a:p>
            <a:pPr lvl="2"/>
            <a:r>
              <a:rPr lang="en-US" dirty="0"/>
              <a:t>Instruction and Instructional Supplies– $6260</a:t>
            </a:r>
          </a:p>
          <a:p>
            <a:pPr lvl="2"/>
            <a:r>
              <a:rPr lang="en-US" dirty="0"/>
              <a:t>Parent Involvement - $5231</a:t>
            </a:r>
          </a:p>
          <a:p>
            <a:pPr lvl="2"/>
            <a:r>
              <a:rPr lang="en-US" dirty="0"/>
              <a:t>Professional Development - $7500</a:t>
            </a:r>
          </a:p>
          <a:p>
            <a:pPr lvl="2"/>
            <a:r>
              <a:rPr lang="en-US" dirty="0"/>
              <a:t>Leases (copiers) - $10,000</a:t>
            </a:r>
          </a:p>
          <a:p>
            <a:pPr lvl="2"/>
            <a:r>
              <a:rPr lang="en-US" dirty="0"/>
              <a:t>Technology – $40,056</a:t>
            </a:r>
          </a:p>
          <a:p>
            <a:pPr lvl="2"/>
            <a:r>
              <a:rPr lang="en-US" dirty="0"/>
              <a:t>Instructional Equipment / Other- $21,748</a:t>
            </a:r>
          </a:p>
          <a:p>
            <a:pPr lvl="2"/>
            <a:r>
              <a:rPr lang="en-US" dirty="0"/>
              <a:t>Substitutes - $10,000</a:t>
            </a:r>
          </a:p>
          <a:p>
            <a:pPr lvl="2"/>
            <a:r>
              <a:rPr lang="en-US" dirty="0"/>
              <a:t>Consultants - $2300</a:t>
            </a:r>
          </a:p>
          <a:p>
            <a:pPr lvl="2"/>
            <a:endParaRPr lang="en-US" dirty="0"/>
          </a:p>
        </p:txBody>
      </p:sp>
    </p:spTree>
    <p:extLst>
      <p:ext uri="{BB962C8B-B14F-4D97-AF65-F5344CB8AC3E}">
        <p14:creationId xmlns:p14="http://schemas.microsoft.com/office/powerpoint/2010/main" val="28901568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677187-F42E-9740-B774-DCF9F6AC22EB}"/>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0792BBDD-F633-2A40-A456-7C5653112811}"/>
              </a:ext>
            </a:extLst>
          </p:cNvPr>
          <p:cNvSpPr>
            <a:spLocks noGrp="1"/>
          </p:cNvSpPr>
          <p:nvPr>
            <p:ph idx="1"/>
          </p:nvPr>
        </p:nvSpPr>
        <p:spPr/>
        <p:txBody>
          <a:bodyPr>
            <a:normAutofit lnSpcReduction="10000"/>
          </a:bodyPr>
          <a:lstStyle/>
          <a:p>
            <a:r>
              <a:rPr lang="en-US" dirty="0"/>
              <a:t>Tuscaloosa County Schools receive federal dollars.</a:t>
            </a:r>
          </a:p>
          <a:p>
            <a:r>
              <a:rPr lang="en-US" dirty="0"/>
              <a:t>Monies are allocated to schools based on free and reduced lunch percentages.</a:t>
            </a:r>
          </a:p>
          <a:p>
            <a:r>
              <a:rPr lang="en-US" dirty="0"/>
              <a:t>Schools work to create budgets for allocation of resources to meet the needs of the student population.</a:t>
            </a:r>
          </a:p>
          <a:p>
            <a:r>
              <a:rPr lang="en-US" dirty="0"/>
              <a:t>Set asides are mandated by law as 1% parental involvement and 5%</a:t>
            </a:r>
          </a:p>
          <a:p>
            <a:r>
              <a:rPr lang="en-US" dirty="0"/>
              <a:t>Plans for district and local schools are available on the internet and at the physical locations</a:t>
            </a:r>
          </a:p>
          <a:p>
            <a:r>
              <a:rPr lang="en-US" dirty="0"/>
              <a:t>Parents have a right to know the qualifications of their child’s teacher.  </a:t>
            </a:r>
          </a:p>
          <a:p>
            <a:r>
              <a:rPr lang="en-US" dirty="0"/>
              <a:t>Compacts must be signed and returned.</a:t>
            </a:r>
          </a:p>
        </p:txBody>
      </p:sp>
    </p:spTree>
    <p:extLst>
      <p:ext uri="{BB962C8B-B14F-4D97-AF65-F5344CB8AC3E}">
        <p14:creationId xmlns:p14="http://schemas.microsoft.com/office/powerpoint/2010/main" val="20303730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537593-7542-5643-8708-D8467A8C376F}"/>
              </a:ext>
            </a:extLst>
          </p:cNvPr>
          <p:cNvSpPr>
            <a:spLocks noGrp="1"/>
          </p:cNvSpPr>
          <p:nvPr>
            <p:ph type="title"/>
          </p:nvPr>
        </p:nvSpPr>
        <p:spPr/>
        <p:txBody>
          <a:bodyPr/>
          <a:lstStyle/>
          <a:p>
            <a:r>
              <a:rPr lang="en-US" dirty="0"/>
              <a:t>What you will learn</a:t>
            </a:r>
          </a:p>
        </p:txBody>
      </p:sp>
      <p:sp>
        <p:nvSpPr>
          <p:cNvPr id="3" name="Content Placeholder 2">
            <a:extLst>
              <a:ext uri="{FF2B5EF4-FFF2-40B4-BE49-F238E27FC236}">
                <a16:creationId xmlns:a16="http://schemas.microsoft.com/office/drawing/2014/main" id="{55A49BC4-6763-BF4F-B77F-AB0BB6FD58AF}"/>
              </a:ext>
            </a:extLst>
          </p:cNvPr>
          <p:cNvSpPr>
            <a:spLocks noGrp="1"/>
          </p:cNvSpPr>
          <p:nvPr>
            <p:ph idx="1"/>
          </p:nvPr>
        </p:nvSpPr>
        <p:spPr/>
        <p:txBody>
          <a:bodyPr>
            <a:normAutofit lnSpcReduction="10000"/>
          </a:bodyPr>
          <a:lstStyle/>
          <a:p>
            <a:r>
              <a:rPr lang="en-US" dirty="0"/>
              <a:t>What it means to be a Title 1 school</a:t>
            </a:r>
          </a:p>
          <a:p>
            <a:r>
              <a:rPr lang="en-US" dirty="0"/>
              <a:t>Set aside funds</a:t>
            </a:r>
          </a:p>
          <a:p>
            <a:r>
              <a:rPr lang="en-US" dirty="0"/>
              <a:t>District plans for Title I</a:t>
            </a:r>
          </a:p>
          <a:p>
            <a:r>
              <a:rPr lang="en-US" dirty="0"/>
              <a:t>Parent and family engagement</a:t>
            </a:r>
          </a:p>
          <a:p>
            <a:r>
              <a:rPr lang="en-US" dirty="0"/>
              <a:t>ACIP</a:t>
            </a:r>
          </a:p>
          <a:p>
            <a:r>
              <a:rPr lang="en-US" dirty="0"/>
              <a:t>School-Parent Compact</a:t>
            </a:r>
          </a:p>
          <a:p>
            <a:r>
              <a:rPr lang="en-US" dirty="0"/>
              <a:t>Right to Know</a:t>
            </a:r>
          </a:p>
          <a:p>
            <a:r>
              <a:rPr lang="en-US" dirty="0"/>
              <a:t>Annual evaluation</a:t>
            </a:r>
          </a:p>
          <a:p>
            <a:r>
              <a:rPr lang="en-US" dirty="0"/>
              <a:t>How to become involved</a:t>
            </a:r>
          </a:p>
        </p:txBody>
      </p:sp>
    </p:spTree>
    <p:extLst>
      <p:ext uri="{BB962C8B-B14F-4D97-AF65-F5344CB8AC3E}">
        <p14:creationId xmlns:p14="http://schemas.microsoft.com/office/powerpoint/2010/main" val="24789142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CE2F9A-B44E-114F-933E-36B38B358222}"/>
              </a:ext>
            </a:extLst>
          </p:cNvPr>
          <p:cNvSpPr>
            <a:spLocks noGrp="1"/>
          </p:cNvSpPr>
          <p:nvPr>
            <p:ph type="title"/>
          </p:nvPr>
        </p:nvSpPr>
        <p:spPr/>
        <p:txBody>
          <a:bodyPr/>
          <a:lstStyle/>
          <a:p>
            <a:r>
              <a:rPr lang="en-US" dirty="0"/>
              <a:t>What it means to be a title I School</a:t>
            </a:r>
          </a:p>
        </p:txBody>
      </p:sp>
      <p:sp>
        <p:nvSpPr>
          <p:cNvPr id="3" name="Content Placeholder 2">
            <a:extLst>
              <a:ext uri="{FF2B5EF4-FFF2-40B4-BE49-F238E27FC236}">
                <a16:creationId xmlns:a16="http://schemas.microsoft.com/office/drawing/2014/main" id="{326E1CB0-F4AC-BF42-B9CA-18C5AAF899DF}"/>
              </a:ext>
            </a:extLst>
          </p:cNvPr>
          <p:cNvSpPr>
            <a:spLocks noGrp="1"/>
          </p:cNvSpPr>
          <p:nvPr>
            <p:ph idx="1"/>
          </p:nvPr>
        </p:nvSpPr>
        <p:spPr/>
        <p:txBody>
          <a:bodyPr>
            <a:normAutofit lnSpcReduction="10000"/>
          </a:bodyPr>
          <a:lstStyle/>
          <a:p>
            <a:r>
              <a:rPr lang="en-US" dirty="0"/>
              <a:t>School receives federal funding </a:t>
            </a:r>
          </a:p>
          <a:p>
            <a:r>
              <a:rPr lang="en-US" dirty="0"/>
              <a:t>Title I funds are used to </a:t>
            </a:r>
            <a:r>
              <a:rPr lang="en-US" b="1" dirty="0"/>
              <a:t>supplement</a:t>
            </a:r>
            <a:r>
              <a:rPr lang="en-US" dirty="0"/>
              <a:t> existing school programs.</a:t>
            </a:r>
          </a:p>
          <a:p>
            <a:pPr lvl="1"/>
            <a:r>
              <a:rPr lang="en-US" dirty="0"/>
              <a:t>Identifying academic difficulties and providing timely assistance (personnel, programs, technology) to help students meet challenging state content standards</a:t>
            </a:r>
          </a:p>
          <a:p>
            <a:pPr lvl="1"/>
            <a:r>
              <a:rPr lang="en-US" dirty="0"/>
              <a:t>Purchase supplemental programs, materials, supplies, and/or staff to enhance education for students.</a:t>
            </a:r>
          </a:p>
          <a:p>
            <a:pPr lvl="1"/>
            <a:r>
              <a:rPr lang="en-US" dirty="0"/>
              <a:t>Conducting parent engagement meetings, events, and activities (Title I Parent Nights)</a:t>
            </a:r>
          </a:p>
          <a:p>
            <a:pPr marL="274320" lvl="1" indent="0">
              <a:buNone/>
            </a:pPr>
            <a:endParaRPr lang="en-US" dirty="0"/>
          </a:p>
          <a:p>
            <a:pPr marL="274320" lvl="1" indent="0">
              <a:buNone/>
            </a:pPr>
            <a:r>
              <a:rPr lang="en-US" dirty="0"/>
              <a:t>Title I ties directly with parent and family involvement and knowing rights under ESSA.</a:t>
            </a:r>
          </a:p>
          <a:p>
            <a:pPr marL="274320" lvl="1" indent="0">
              <a:buNone/>
            </a:pPr>
            <a:endParaRPr lang="en-US" dirty="0"/>
          </a:p>
        </p:txBody>
      </p:sp>
    </p:spTree>
    <p:extLst>
      <p:ext uri="{BB962C8B-B14F-4D97-AF65-F5344CB8AC3E}">
        <p14:creationId xmlns:p14="http://schemas.microsoft.com/office/powerpoint/2010/main" val="7124238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5103CC-4C0C-5D40-A636-F6E9098AEF59}"/>
              </a:ext>
            </a:extLst>
          </p:cNvPr>
          <p:cNvSpPr>
            <a:spLocks noGrp="1"/>
          </p:cNvSpPr>
          <p:nvPr>
            <p:ph type="title"/>
          </p:nvPr>
        </p:nvSpPr>
        <p:spPr/>
        <p:txBody>
          <a:bodyPr/>
          <a:lstStyle/>
          <a:p>
            <a:r>
              <a:rPr lang="en-US" dirty="0"/>
              <a:t>Title I funding </a:t>
            </a:r>
          </a:p>
        </p:txBody>
      </p:sp>
      <p:sp>
        <p:nvSpPr>
          <p:cNvPr id="3" name="Content Placeholder 2">
            <a:extLst>
              <a:ext uri="{FF2B5EF4-FFF2-40B4-BE49-F238E27FC236}">
                <a16:creationId xmlns:a16="http://schemas.microsoft.com/office/drawing/2014/main" id="{82EFC510-2B13-A842-B2C7-DE7912B0792E}"/>
              </a:ext>
            </a:extLst>
          </p:cNvPr>
          <p:cNvSpPr>
            <a:spLocks noGrp="1"/>
          </p:cNvSpPr>
          <p:nvPr>
            <p:ph idx="1"/>
          </p:nvPr>
        </p:nvSpPr>
        <p:spPr/>
        <p:txBody>
          <a:bodyPr/>
          <a:lstStyle/>
          <a:p>
            <a:r>
              <a:rPr lang="en-US" dirty="0"/>
              <a:t>School Districts Receive Federal Dollars</a:t>
            </a:r>
          </a:p>
          <a:p>
            <a:r>
              <a:rPr lang="en-US" dirty="0"/>
              <a:t>Districts disseminate funds to local schools</a:t>
            </a:r>
          </a:p>
          <a:p>
            <a:r>
              <a:rPr lang="en-US" dirty="0"/>
              <a:t>Funding is based on percentage of free and reduced lunch</a:t>
            </a:r>
          </a:p>
          <a:p>
            <a:r>
              <a:rPr lang="en-US" dirty="0"/>
              <a:t>Local schools have required set aside funds for:</a:t>
            </a:r>
          </a:p>
          <a:p>
            <a:pPr lvl="1"/>
            <a:r>
              <a:rPr lang="en-US" dirty="0"/>
              <a:t>5% Professional Development</a:t>
            </a:r>
          </a:p>
          <a:p>
            <a:pPr lvl="1"/>
            <a:r>
              <a:rPr lang="en-US" dirty="0"/>
              <a:t>1% Parental Involvement</a:t>
            </a:r>
          </a:p>
          <a:p>
            <a:pPr marL="274320" lvl="1" indent="0">
              <a:buNone/>
            </a:pPr>
            <a:endParaRPr lang="en-US" dirty="0"/>
          </a:p>
          <a:p>
            <a:pPr marL="274320" lvl="1" indent="0">
              <a:buNone/>
            </a:pPr>
            <a:endParaRPr lang="en-US" dirty="0"/>
          </a:p>
        </p:txBody>
      </p:sp>
    </p:spTree>
    <p:extLst>
      <p:ext uri="{BB962C8B-B14F-4D97-AF65-F5344CB8AC3E}">
        <p14:creationId xmlns:p14="http://schemas.microsoft.com/office/powerpoint/2010/main" val="40889598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0F19F4-480E-8B4F-A4E7-62D1A089172E}"/>
              </a:ext>
            </a:extLst>
          </p:cNvPr>
          <p:cNvSpPr>
            <a:spLocks noGrp="1"/>
          </p:cNvSpPr>
          <p:nvPr>
            <p:ph type="title"/>
          </p:nvPr>
        </p:nvSpPr>
        <p:spPr/>
        <p:txBody>
          <a:bodyPr/>
          <a:lstStyle/>
          <a:p>
            <a:r>
              <a:rPr lang="en-US" dirty="0"/>
              <a:t>Set Aside Funds</a:t>
            </a:r>
          </a:p>
        </p:txBody>
      </p:sp>
      <p:sp>
        <p:nvSpPr>
          <p:cNvPr id="3" name="Content Placeholder 2">
            <a:extLst>
              <a:ext uri="{FF2B5EF4-FFF2-40B4-BE49-F238E27FC236}">
                <a16:creationId xmlns:a16="http://schemas.microsoft.com/office/drawing/2014/main" id="{2B4B4989-8990-FE42-A8D7-04667ED15FE4}"/>
              </a:ext>
            </a:extLst>
          </p:cNvPr>
          <p:cNvSpPr>
            <a:spLocks noGrp="1"/>
          </p:cNvSpPr>
          <p:nvPr>
            <p:ph idx="1"/>
          </p:nvPr>
        </p:nvSpPr>
        <p:spPr/>
        <p:txBody>
          <a:bodyPr>
            <a:normAutofit fontScale="92500" lnSpcReduction="10000"/>
          </a:bodyPr>
          <a:lstStyle/>
          <a:p>
            <a:r>
              <a:rPr lang="en-US" dirty="0"/>
              <a:t>Any local education agency (LEA) with allocation exceeding $500,000 is required by law to set aside 1% of its Title I allocation for parent and family engagement.</a:t>
            </a:r>
          </a:p>
          <a:p>
            <a:r>
              <a:rPr lang="en-US" dirty="0"/>
              <a:t>Of that 1%, 10% may be reserved at the LEA for system-wide initiatives related to parent and family engagement.  The remaining 90% must be allocated to all Title I schools in the LEA.</a:t>
            </a:r>
          </a:p>
          <a:p>
            <a:r>
              <a:rPr lang="en-US" dirty="0"/>
              <a:t>Each Title I School receives its portion of the 90% LEA or district allocation to implement school level parent and family engagement with clear expectations for meaningful involvement.  Parents have input in the use of funds.</a:t>
            </a:r>
          </a:p>
          <a:p>
            <a:r>
              <a:rPr lang="en-US" dirty="0"/>
              <a:t>5% of the school allocation is set aside for professional development for teachers and staff members.</a:t>
            </a:r>
          </a:p>
        </p:txBody>
      </p:sp>
    </p:spTree>
    <p:extLst>
      <p:ext uri="{BB962C8B-B14F-4D97-AF65-F5344CB8AC3E}">
        <p14:creationId xmlns:p14="http://schemas.microsoft.com/office/powerpoint/2010/main" val="15874024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87071F-55E2-9045-A8BA-6915BD166636}"/>
              </a:ext>
            </a:extLst>
          </p:cNvPr>
          <p:cNvSpPr>
            <a:spLocks noGrp="1"/>
          </p:cNvSpPr>
          <p:nvPr>
            <p:ph type="title"/>
          </p:nvPr>
        </p:nvSpPr>
        <p:spPr/>
        <p:txBody>
          <a:bodyPr/>
          <a:lstStyle/>
          <a:p>
            <a:r>
              <a:rPr lang="en-US" dirty="0"/>
              <a:t>Plans</a:t>
            </a:r>
          </a:p>
        </p:txBody>
      </p:sp>
      <p:sp>
        <p:nvSpPr>
          <p:cNvPr id="3" name="Content Placeholder 2">
            <a:extLst>
              <a:ext uri="{FF2B5EF4-FFF2-40B4-BE49-F238E27FC236}">
                <a16:creationId xmlns:a16="http://schemas.microsoft.com/office/drawing/2014/main" id="{A9286D9C-4BBC-EE4B-9B15-07A2C0A013D8}"/>
              </a:ext>
            </a:extLst>
          </p:cNvPr>
          <p:cNvSpPr>
            <a:spLocks noGrp="1"/>
          </p:cNvSpPr>
          <p:nvPr>
            <p:ph idx="1"/>
          </p:nvPr>
        </p:nvSpPr>
        <p:spPr>
          <a:xfrm>
            <a:off x="1154954" y="2603499"/>
            <a:ext cx="8825659" cy="4085535"/>
          </a:xfrm>
        </p:spPr>
        <p:txBody>
          <a:bodyPr>
            <a:normAutofit lnSpcReduction="10000"/>
          </a:bodyPr>
          <a:lstStyle/>
          <a:p>
            <a:r>
              <a:rPr lang="en-US" dirty="0"/>
              <a:t>LEA Consolidated Plan</a:t>
            </a:r>
          </a:p>
          <a:p>
            <a:r>
              <a:rPr lang="en-US" dirty="0"/>
              <a:t>Parent and Family Engagement Plan</a:t>
            </a:r>
          </a:p>
          <a:p>
            <a:r>
              <a:rPr lang="en-US" dirty="0"/>
              <a:t>Continuous Improvement Plan</a:t>
            </a:r>
          </a:p>
          <a:p>
            <a:pPr lvl="1"/>
            <a:r>
              <a:rPr lang="en-US" dirty="0"/>
              <a:t>LEA plans are available on the Tuscaloosa County Schools webpage.</a:t>
            </a:r>
          </a:p>
          <a:p>
            <a:pPr lvl="1"/>
            <a:r>
              <a:rPr lang="en-US" dirty="0"/>
              <a:t>Local plans are available on the school website and at the local school.</a:t>
            </a:r>
          </a:p>
          <a:p>
            <a:pPr lvl="2"/>
            <a:r>
              <a:rPr lang="en-US" dirty="0"/>
              <a:t>Parent and Family engagement plans provide information on:</a:t>
            </a:r>
          </a:p>
          <a:p>
            <a:pPr lvl="3"/>
            <a:r>
              <a:rPr lang="en-US" dirty="0"/>
              <a:t>How parents can be involved</a:t>
            </a:r>
          </a:p>
          <a:p>
            <a:pPr lvl="3"/>
            <a:r>
              <a:rPr lang="en-US" dirty="0"/>
              <a:t>Use of funds</a:t>
            </a:r>
          </a:p>
          <a:p>
            <a:pPr lvl="3"/>
            <a:r>
              <a:rPr lang="en-US" dirty="0"/>
              <a:t>Communication</a:t>
            </a:r>
          </a:p>
          <a:p>
            <a:pPr lvl="3"/>
            <a:r>
              <a:rPr lang="en-US" dirty="0"/>
              <a:t>Building capacity for strong family engagement</a:t>
            </a:r>
          </a:p>
          <a:p>
            <a:pPr lvl="2"/>
            <a:r>
              <a:rPr lang="en-US" dirty="0"/>
              <a:t>Continuous Improvement Plan is the schools plan for improvement in the areas of academics, behavior, technology, professional development and community.  Based on needs assessment and data, and advises the allocation of fiscal resources.</a:t>
            </a:r>
          </a:p>
        </p:txBody>
      </p:sp>
    </p:spTree>
    <p:extLst>
      <p:ext uri="{BB962C8B-B14F-4D97-AF65-F5344CB8AC3E}">
        <p14:creationId xmlns:p14="http://schemas.microsoft.com/office/powerpoint/2010/main" val="29560604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C2D006-C91A-F746-963D-C932844C5150}"/>
              </a:ext>
            </a:extLst>
          </p:cNvPr>
          <p:cNvSpPr>
            <a:spLocks noGrp="1"/>
          </p:cNvSpPr>
          <p:nvPr>
            <p:ph type="title"/>
          </p:nvPr>
        </p:nvSpPr>
        <p:spPr/>
        <p:txBody>
          <a:bodyPr/>
          <a:lstStyle/>
          <a:p>
            <a:r>
              <a:rPr lang="en-US" dirty="0"/>
              <a:t>Parent-School Compact</a:t>
            </a:r>
          </a:p>
        </p:txBody>
      </p:sp>
      <p:sp>
        <p:nvSpPr>
          <p:cNvPr id="3" name="Content Placeholder 2">
            <a:extLst>
              <a:ext uri="{FF2B5EF4-FFF2-40B4-BE49-F238E27FC236}">
                <a16:creationId xmlns:a16="http://schemas.microsoft.com/office/drawing/2014/main" id="{1BF6B7B1-C35A-AC4A-966A-7DD706C51E1D}"/>
              </a:ext>
            </a:extLst>
          </p:cNvPr>
          <p:cNvSpPr>
            <a:spLocks noGrp="1"/>
          </p:cNvSpPr>
          <p:nvPr>
            <p:ph idx="1"/>
          </p:nvPr>
        </p:nvSpPr>
        <p:spPr/>
        <p:txBody>
          <a:bodyPr>
            <a:normAutofit fontScale="85000" lnSpcReduction="20000"/>
          </a:bodyPr>
          <a:lstStyle/>
          <a:p>
            <a:r>
              <a:rPr lang="en-US" dirty="0"/>
              <a:t>Commitment from the school, parent, and student to share the responsibility of improving academic achievement. </a:t>
            </a:r>
          </a:p>
          <a:p>
            <a:r>
              <a:rPr lang="en-US" dirty="0"/>
              <a:t>Compact Requirements:</a:t>
            </a:r>
          </a:p>
          <a:p>
            <a:pPr lvl="1"/>
            <a:r>
              <a:rPr lang="en-US" dirty="0"/>
              <a:t>High quality curriculum</a:t>
            </a:r>
          </a:p>
          <a:p>
            <a:pPr lvl="1"/>
            <a:r>
              <a:rPr lang="en-US" dirty="0"/>
              <a:t>Parent-teacher conferences</a:t>
            </a:r>
          </a:p>
          <a:p>
            <a:pPr lvl="1"/>
            <a:r>
              <a:rPr lang="en-US" dirty="0"/>
              <a:t>Report student progress to parents</a:t>
            </a:r>
          </a:p>
          <a:p>
            <a:pPr lvl="1"/>
            <a:r>
              <a:rPr lang="en-US" dirty="0"/>
              <a:t>Provide reasonable access to parents</a:t>
            </a:r>
          </a:p>
          <a:p>
            <a:pPr lvl="1"/>
            <a:r>
              <a:rPr lang="en-US" dirty="0"/>
              <a:t>Provide opportunities for parents to volunteer</a:t>
            </a:r>
          </a:p>
          <a:p>
            <a:pPr lvl="1"/>
            <a:r>
              <a:rPr lang="en-US" dirty="0"/>
              <a:t>Ensure regular two-way communication between family members and staff in the language understood by family members.</a:t>
            </a:r>
          </a:p>
          <a:p>
            <a:r>
              <a:rPr lang="en-US" dirty="0"/>
              <a:t>Signed compacts are a requirement for federal compliance.  All parties must sign and return the compact to the teacher.  A copy is kept in the school office.</a:t>
            </a:r>
          </a:p>
          <a:p>
            <a:endParaRPr lang="en-US" dirty="0"/>
          </a:p>
        </p:txBody>
      </p:sp>
    </p:spTree>
    <p:extLst>
      <p:ext uri="{BB962C8B-B14F-4D97-AF65-F5344CB8AC3E}">
        <p14:creationId xmlns:p14="http://schemas.microsoft.com/office/powerpoint/2010/main" val="12721484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19537-3822-744E-BF68-BEF6C7971CDD}"/>
              </a:ext>
            </a:extLst>
          </p:cNvPr>
          <p:cNvSpPr>
            <a:spLocks noGrp="1"/>
          </p:cNvSpPr>
          <p:nvPr>
            <p:ph type="title"/>
          </p:nvPr>
        </p:nvSpPr>
        <p:spPr/>
        <p:txBody>
          <a:bodyPr/>
          <a:lstStyle/>
          <a:p>
            <a:r>
              <a:rPr lang="en-US" dirty="0"/>
              <a:t>Annual Review</a:t>
            </a:r>
          </a:p>
        </p:txBody>
      </p:sp>
      <p:sp>
        <p:nvSpPr>
          <p:cNvPr id="3" name="Content Placeholder 2">
            <a:extLst>
              <a:ext uri="{FF2B5EF4-FFF2-40B4-BE49-F238E27FC236}">
                <a16:creationId xmlns:a16="http://schemas.microsoft.com/office/drawing/2014/main" id="{683D2336-8D35-E64D-93AA-60C73B92A3BB}"/>
              </a:ext>
            </a:extLst>
          </p:cNvPr>
          <p:cNvSpPr>
            <a:spLocks noGrp="1"/>
          </p:cNvSpPr>
          <p:nvPr>
            <p:ph idx="1"/>
          </p:nvPr>
        </p:nvSpPr>
        <p:spPr/>
        <p:txBody>
          <a:bodyPr/>
          <a:lstStyle/>
          <a:p>
            <a:r>
              <a:rPr lang="en-US" dirty="0"/>
              <a:t>Title I Annual Review occurs in the Spring of each school year.</a:t>
            </a:r>
          </a:p>
          <a:p>
            <a:r>
              <a:rPr lang="en-US" dirty="0"/>
              <a:t>Analyze how funds were used and determine the benefit to students as related to the ACIP.</a:t>
            </a:r>
          </a:p>
          <a:p>
            <a:r>
              <a:rPr lang="en-US" dirty="0"/>
              <a:t>Identify barriers to parent/family engagement.</a:t>
            </a:r>
          </a:p>
          <a:p>
            <a:r>
              <a:rPr lang="en-US" dirty="0"/>
              <a:t>Provide information for planning of the new school year.</a:t>
            </a:r>
          </a:p>
        </p:txBody>
      </p:sp>
    </p:spTree>
    <p:extLst>
      <p:ext uri="{BB962C8B-B14F-4D97-AF65-F5344CB8AC3E}">
        <p14:creationId xmlns:p14="http://schemas.microsoft.com/office/powerpoint/2010/main" val="13979764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50DE60-A730-784F-8F4C-F10BB3FA5045}"/>
              </a:ext>
            </a:extLst>
          </p:cNvPr>
          <p:cNvSpPr>
            <a:spLocks noGrp="1"/>
          </p:cNvSpPr>
          <p:nvPr>
            <p:ph type="title"/>
          </p:nvPr>
        </p:nvSpPr>
        <p:spPr/>
        <p:txBody>
          <a:bodyPr/>
          <a:lstStyle/>
          <a:p>
            <a:r>
              <a:rPr lang="en-US" dirty="0"/>
              <a:t>Title I Advisory</a:t>
            </a:r>
          </a:p>
        </p:txBody>
      </p:sp>
      <p:sp>
        <p:nvSpPr>
          <p:cNvPr id="3" name="Content Placeholder 2">
            <a:extLst>
              <a:ext uri="{FF2B5EF4-FFF2-40B4-BE49-F238E27FC236}">
                <a16:creationId xmlns:a16="http://schemas.microsoft.com/office/drawing/2014/main" id="{FCE921AA-6ABE-AF43-A71A-AA2A195563C3}"/>
              </a:ext>
            </a:extLst>
          </p:cNvPr>
          <p:cNvSpPr>
            <a:spLocks noGrp="1"/>
          </p:cNvSpPr>
          <p:nvPr>
            <p:ph idx="1"/>
          </p:nvPr>
        </p:nvSpPr>
        <p:spPr/>
        <p:txBody>
          <a:bodyPr/>
          <a:lstStyle/>
          <a:p>
            <a:r>
              <a:rPr lang="en-US" dirty="0"/>
              <a:t>Parents interested in serving on the Title I Advisory should inform their child’s teacher.</a:t>
            </a:r>
          </a:p>
          <a:p>
            <a:r>
              <a:rPr lang="en-US" dirty="0"/>
              <a:t>Correspondence for service will be sent to parents by the school principal.</a:t>
            </a:r>
          </a:p>
          <a:p>
            <a:endParaRPr lang="en-US" dirty="0"/>
          </a:p>
        </p:txBody>
      </p:sp>
    </p:spTree>
    <p:extLst>
      <p:ext uri="{BB962C8B-B14F-4D97-AF65-F5344CB8AC3E}">
        <p14:creationId xmlns:p14="http://schemas.microsoft.com/office/powerpoint/2010/main" val="174505508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{A1393024-B5CE-AF43-B281-DF62E6E399BD}tf10001076</Template>
  <TotalTime>274</TotalTime>
  <Words>796</Words>
  <Application>Microsoft Macintosh PowerPoint</Application>
  <PresentationFormat>Widescreen</PresentationFormat>
  <Paragraphs>89</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Century Gothic</vt:lpstr>
      <vt:lpstr>Wingdings 3</vt:lpstr>
      <vt:lpstr>Ion Boardroom</vt:lpstr>
      <vt:lpstr>Brookwood Elementary  Annual  Title I Presentation</vt:lpstr>
      <vt:lpstr>What you will learn</vt:lpstr>
      <vt:lpstr>What it means to be a title I School</vt:lpstr>
      <vt:lpstr>Title I funding </vt:lpstr>
      <vt:lpstr>Set Aside Funds</vt:lpstr>
      <vt:lpstr>Plans</vt:lpstr>
      <vt:lpstr>Parent-School Compact</vt:lpstr>
      <vt:lpstr>Annual Review</vt:lpstr>
      <vt:lpstr>Title I Advisory</vt:lpstr>
      <vt:lpstr>Right To Know</vt:lpstr>
      <vt:lpstr>Projected Budget</vt:lpstr>
      <vt:lpstr>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Brookwood Elementary Annaul Title I Meeting</dc:title>
  <dc:creator>Michael Keeton</dc:creator>
  <cp:lastModifiedBy>Michael Keeton</cp:lastModifiedBy>
  <cp:revision>17</cp:revision>
  <dcterms:created xsi:type="dcterms:W3CDTF">2018-08-21T12:17:08Z</dcterms:created>
  <dcterms:modified xsi:type="dcterms:W3CDTF">2021-11-16T15:09:12Z</dcterms:modified>
</cp:coreProperties>
</file>